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284" r:id="rId2"/>
    <p:sldId id="291" r:id="rId3"/>
    <p:sldId id="292" r:id="rId4"/>
    <p:sldId id="273" r:id="rId5"/>
    <p:sldId id="270" r:id="rId6"/>
    <p:sldId id="269" r:id="rId7"/>
    <p:sldId id="278" r:id="rId8"/>
    <p:sldId id="271" r:id="rId9"/>
    <p:sldId id="281" r:id="rId10"/>
    <p:sldId id="295" r:id="rId11"/>
    <p:sldId id="272" r:id="rId12"/>
    <p:sldId id="279" r:id="rId13"/>
    <p:sldId id="301" r:id="rId14"/>
    <p:sldId id="302" r:id="rId15"/>
    <p:sldId id="296" r:id="rId16"/>
    <p:sldId id="274" r:id="rId17"/>
    <p:sldId id="258" r:id="rId18"/>
    <p:sldId id="259" r:id="rId19"/>
    <p:sldId id="267" r:id="rId20"/>
    <p:sldId id="268" r:id="rId21"/>
    <p:sldId id="266" r:id="rId22"/>
    <p:sldId id="264" r:id="rId23"/>
    <p:sldId id="265" r:id="rId24"/>
    <p:sldId id="263" r:id="rId25"/>
    <p:sldId id="293" r:id="rId26"/>
    <p:sldId id="294" r:id="rId27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1"/>
    <a:srgbClr val="E11C3E"/>
    <a:srgbClr val="004990"/>
    <a:srgbClr val="003A74"/>
    <a:srgbClr val="79B0DD"/>
    <a:srgbClr val="E13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67" autoAdjust="0"/>
  </p:normalViewPr>
  <p:slideViewPr>
    <p:cSldViewPr>
      <p:cViewPr varScale="1">
        <p:scale>
          <a:sx n="87" d="100"/>
          <a:sy n="87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2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2" name="Object 6"/>
          <p:cNvGraphicFramePr>
            <a:graphicFrameLocks/>
          </p:cNvGraphicFramePr>
          <p:nvPr/>
        </p:nvGraphicFramePr>
        <p:xfrm>
          <a:off x="525463" y="8950325"/>
          <a:ext cx="6330950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Document" r:id="rId3" imgW="6945230" imgH="215642" progId="Word.Document.8">
                  <p:embed/>
                </p:oleObj>
              </mc:Choice>
              <mc:Fallback>
                <p:oleObj name="Document" r:id="rId3" imgW="6945230" imgH="215642" progId="Word.Documen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8950325"/>
                        <a:ext cx="6330950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27050" y="8753475"/>
            <a:ext cx="6319838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  <a:tabLst>
                <a:tab pos="1238250" algn="l"/>
                <a:tab pos="2286000" algn="l"/>
                <a:tab pos="3429000" algn="l"/>
                <a:tab pos="4572000" algn="l"/>
              </a:tabLst>
            </a:pPr>
            <a:r>
              <a:rPr lang="nl-NL" sz="900">
                <a:latin typeface="Gill Alt One MT" pitchFamily="34" charset="0"/>
              </a:rPr>
              <a:t>Bisdomplein 3	9000 GENT	Tel.: 09</a:t>
            </a:r>
            <a:r>
              <a:rPr lang="fr-BE" sz="900">
                <a:latin typeface="Gill Alt One MT" pitchFamily="34" charset="0"/>
              </a:rPr>
              <a:t> </a:t>
            </a:r>
            <a:r>
              <a:rPr lang="nl-NL" sz="900">
                <a:latin typeface="Gill Alt One MT" pitchFamily="34" charset="0"/>
              </a:rPr>
              <a:t>264 07 0</a:t>
            </a:r>
            <a:r>
              <a:rPr lang="nl-BE" sz="900">
                <a:latin typeface="Gill Alt One MT" pitchFamily="34" charset="0"/>
              </a:rPr>
              <a:t>1</a:t>
            </a:r>
            <a:r>
              <a:rPr lang="nl-NL" sz="900">
                <a:latin typeface="Gill Alt One MT" pitchFamily="34" charset="0"/>
              </a:rPr>
              <a:t>	Fax: 09</a:t>
            </a:r>
            <a:r>
              <a:rPr lang="fr-BE" sz="900">
                <a:latin typeface="Gill Alt One MT" pitchFamily="34" charset="0"/>
              </a:rPr>
              <a:t> 264 07 02</a:t>
            </a:r>
            <a:r>
              <a:rPr lang="nl-NL" sz="900">
                <a:latin typeface="Gill Alt One MT" pitchFamily="34" charset="0"/>
              </a:rPr>
              <a:t>	E-mail: </a:t>
            </a:r>
            <a:r>
              <a:rPr lang="nl-BE" sz="900">
                <a:latin typeface="Gill Alt One MT" pitchFamily="34" charset="0"/>
              </a:rPr>
              <a:t>contactcenter</a:t>
            </a:r>
            <a:r>
              <a:rPr lang="nl-NL" sz="900">
                <a:latin typeface="Gill Alt One MT" pitchFamily="34" charset="0"/>
              </a:rPr>
              <a:t>@cevi.be</a:t>
            </a:r>
          </a:p>
        </p:txBody>
      </p:sp>
    </p:spTree>
    <p:extLst>
      <p:ext uri="{BB962C8B-B14F-4D97-AF65-F5344CB8AC3E}">
        <p14:creationId xmlns:p14="http://schemas.microsoft.com/office/powerpoint/2010/main" val="160483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 smtClean="0"/>
          </a:p>
        </p:txBody>
      </p:sp>
      <p:graphicFrame>
        <p:nvGraphicFramePr>
          <p:cNvPr id="25608" name="Object 8"/>
          <p:cNvGraphicFramePr>
            <a:graphicFrameLocks/>
          </p:cNvGraphicFramePr>
          <p:nvPr/>
        </p:nvGraphicFramePr>
        <p:xfrm>
          <a:off x="525463" y="8950325"/>
          <a:ext cx="6330950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3" imgW="6945230" imgH="215642" progId="Word.Document.8">
                  <p:embed/>
                </p:oleObj>
              </mc:Choice>
              <mc:Fallback>
                <p:oleObj name="Document" r:id="rId3" imgW="6945230" imgH="215642" progId="Word.Document.8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8950325"/>
                        <a:ext cx="6330950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27050" y="8753475"/>
            <a:ext cx="6319838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  <a:tabLst>
                <a:tab pos="1238250" algn="l"/>
                <a:tab pos="2286000" algn="l"/>
                <a:tab pos="3429000" algn="l"/>
                <a:tab pos="4572000" algn="l"/>
              </a:tabLst>
            </a:pPr>
            <a:r>
              <a:rPr lang="nl-NL" sz="900">
                <a:latin typeface="Gill Alt One MT" pitchFamily="34" charset="0"/>
              </a:rPr>
              <a:t>Bisdomplein 3	9000 GENT	Tel.: 09</a:t>
            </a:r>
            <a:r>
              <a:rPr lang="fr-BE" sz="900">
                <a:latin typeface="Gill Alt One MT" pitchFamily="34" charset="0"/>
              </a:rPr>
              <a:t> </a:t>
            </a:r>
            <a:r>
              <a:rPr lang="nl-NL" sz="900">
                <a:latin typeface="Gill Alt One MT" pitchFamily="34" charset="0"/>
              </a:rPr>
              <a:t>264 07 0</a:t>
            </a:r>
            <a:r>
              <a:rPr lang="nl-BE" sz="900">
                <a:latin typeface="Gill Alt One MT" pitchFamily="34" charset="0"/>
              </a:rPr>
              <a:t>1</a:t>
            </a:r>
            <a:r>
              <a:rPr lang="nl-NL" sz="900">
                <a:latin typeface="Gill Alt One MT" pitchFamily="34" charset="0"/>
              </a:rPr>
              <a:t>	Fax: 09</a:t>
            </a:r>
            <a:r>
              <a:rPr lang="fr-BE" sz="900">
                <a:latin typeface="Gill Alt One MT" pitchFamily="34" charset="0"/>
              </a:rPr>
              <a:t> 264 07 02</a:t>
            </a:r>
            <a:r>
              <a:rPr lang="nl-NL" sz="900">
                <a:latin typeface="Gill Alt One MT" pitchFamily="34" charset="0"/>
              </a:rPr>
              <a:t>	E-mail: </a:t>
            </a:r>
            <a:r>
              <a:rPr lang="nl-BE" sz="900">
                <a:latin typeface="Gill Alt One MT" pitchFamily="34" charset="0"/>
              </a:rPr>
              <a:t>contactcenter</a:t>
            </a:r>
            <a:r>
              <a:rPr lang="nl-NL" sz="900">
                <a:latin typeface="Gill Alt One MT" pitchFamily="34" charset="0"/>
              </a:rPr>
              <a:t>@cevi.be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785794" y="4643438"/>
            <a:ext cx="5334000" cy="3657600"/>
            <a:chOff x="618" y="2928"/>
            <a:chExt cx="3126" cy="230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618" y="2928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618" y="3120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618" y="3312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618" y="3504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618" y="3696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618" y="3888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618" y="4080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618" y="4272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18" y="4464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618" y="4656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618" y="4848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618" y="5040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618" y="5232"/>
              <a:ext cx="3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Gill Alt One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6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fontAlgn="base">
      <a:spcBef>
        <a:spcPct val="30000"/>
      </a:spcBef>
      <a:spcAft>
        <a:spcPct val="0"/>
      </a:spcAft>
      <a:buFont typeface="Calibri" pitchFamily="34" charset="0"/>
      <a:buChar char="•"/>
      <a:defRPr sz="1100" kern="1200">
        <a:solidFill>
          <a:schemeClr val="tx1"/>
        </a:solidFill>
        <a:latin typeface="Gill Alt One MT" pitchFamily="34" charset="0"/>
        <a:ea typeface="+mn-ea"/>
        <a:cs typeface="+mn-cs"/>
      </a:defRPr>
    </a:lvl1pPr>
    <a:lvl2pPr marL="717550" indent="-261938" algn="l" rtl="0" fontAlgn="base">
      <a:spcBef>
        <a:spcPct val="30000"/>
      </a:spcBef>
      <a:spcAft>
        <a:spcPct val="0"/>
      </a:spcAft>
      <a:buFont typeface="Calibri" pitchFamily="34" charset="0"/>
      <a:buChar char="—"/>
      <a:defRPr sz="1100" kern="1200">
        <a:solidFill>
          <a:schemeClr val="tx1"/>
        </a:solidFill>
        <a:latin typeface="Gill Alt One MT" pitchFamily="34" charset="0"/>
        <a:ea typeface="+mn-ea"/>
        <a:cs typeface="+mn-cs"/>
      </a:defRPr>
    </a:lvl2pPr>
    <a:lvl3pPr marL="1074738" indent="-160338" algn="l" rtl="0" fontAlgn="base">
      <a:spcBef>
        <a:spcPct val="30000"/>
      </a:spcBef>
      <a:spcAft>
        <a:spcPct val="0"/>
      </a:spcAft>
      <a:buFont typeface="Calibri" pitchFamily="34" charset="0"/>
      <a:buChar char="*"/>
      <a:defRPr sz="1100" kern="1200">
        <a:solidFill>
          <a:schemeClr val="tx1"/>
        </a:solidFill>
        <a:latin typeface="Gill Alt One MT" pitchFamily="34" charset="0"/>
        <a:ea typeface="+mn-ea"/>
        <a:cs typeface="+mn-cs"/>
      </a:defRPr>
    </a:lvl3pPr>
    <a:lvl4pPr marL="1527175" indent="-155575" algn="l" rtl="0" fontAlgn="base">
      <a:spcBef>
        <a:spcPct val="30000"/>
      </a:spcBef>
      <a:spcAft>
        <a:spcPct val="0"/>
      </a:spcAft>
      <a:buFont typeface="Calibri" pitchFamily="34" charset="0"/>
      <a:buChar char="–"/>
      <a:defRPr sz="1100" kern="1200">
        <a:solidFill>
          <a:schemeClr val="tx1"/>
        </a:solidFill>
        <a:latin typeface="Gill Alt One MT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Gill Alt One M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231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88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jdelijke aanduiding voor 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29702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Gill Alt One MT" pitchFamily="34" charset="0"/>
              <a:buNone/>
              <a:defRPr smtClean="0"/>
            </a:lvl1pPr>
          </a:lstStyle>
          <a:p>
            <a:r>
              <a:rPr lang="nl-NL" smtClean="0"/>
              <a:t>Klik om het opmaakprofiel van de modelondertitel te bewerken</a:t>
            </a:r>
            <a:endParaRPr lang="nl-NL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 userDrawn="1">
            <p:ph type="title" idx="4294967295"/>
          </p:nvPr>
        </p:nvSpPr>
        <p:spPr>
          <a:xfrm>
            <a:off x="0" y="-26987"/>
            <a:ext cx="8244408" cy="107972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8" name="Rectangle 4"/>
          <p:cNvSpPr>
            <a:spLocks noGrp="1"/>
          </p:cNvSpPr>
          <p:nvPr userDrawn="1">
            <p:ph type="body" idx="4294967295"/>
          </p:nvPr>
        </p:nvSpPr>
        <p:spPr>
          <a:xfrm>
            <a:off x="287338" y="1341438"/>
            <a:ext cx="8569325" cy="518318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1EB2-7746-4DDB-B530-B478C6A3E35B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2" y="-16"/>
            <a:ext cx="8229600" cy="105275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B98-3D04-4A91-A54F-1AA495644A53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773F-E9E7-496A-A1B2-CC70A4F04657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0" y="6572250"/>
            <a:ext cx="9144000" cy="285750"/>
            <a:chOff x="0" y="4140"/>
            <a:chExt cx="5760" cy="180"/>
          </a:xfrm>
        </p:grpSpPr>
        <p:sp>
          <p:nvSpPr>
            <p:cNvPr id="16" name="Rechthoek 8"/>
            <p:cNvSpPr/>
            <p:nvPr/>
          </p:nvSpPr>
          <p:spPr>
            <a:xfrm>
              <a:off x="0" y="4140"/>
              <a:ext cx="5760" cy="180"/>
            </a:xfrm>
            <a:prstGeom prst="rect">
              <a:avLst/>
            </a:prstGeom>
            <a:solidFill>
              <a:srgbClr val="00499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/>
            </a:p>
          </p:txBody>
        </p:sp>
        <p:sp>
          <p:nvSpPr>
            <p:cNvPr id="17" name="Rechthoek 9"/>
            <p:cNvSpPr/>
            <p:nvPr/>
          </p:nvSpPr>
          <p:spPr>
            <a:xfrm>
              <a:off x="0" y="4140"/>
              <a:ext cx="5760" cy="29"/>
            </a:xfrm>
            <a:prstGeom prst="rect">
              <a:avLst/>
            </a:prstGeom>
            <a:solidFill>
              <a:srgbClr val="004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-1" y="1315"/>
            <a:ext cx="9144001" cy="1339453"/>
            <a:chOff x="-1" y="1315"/>
            <a:chExt cx="9144001" cy="1339453"/>
          </a:xfrm>
        </p:grpSpPr>
        <p:pic>
          <p:nvPicPr>
            <p:cNvPr id="25" name="Afbeelding 24" descr="banner_presentatie_cevi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-1" y="1315"/>
              <a:ext cx="9144001" cy="1339453"/>
            </a:xfrm>
            <a:prstGeom prst="rect">
              <a:avLst/>
            </a:prstGeom>
          </p:spPr>
        </p:pic>
        <p:grpSp>
          <p:nvGrpSpPr>
            <p:cNvPr id="20" name="Group 44"/>
            <p:cNvGrpSpPr>
              <a:grpSpLocks/>
            </p:cNvGrpSpPr>
            <p:nvPr/>
          </p:nvGrpSpPr>
          <p:grpSpPr bwMode="auto">
            <a:xfrm rot="10800000">
              <a:off x="0" y="1052513"/>
              <a:ext cx="9144000" cy="285750"/>
              <a:chOff x="0" y="4140"/>
              <a:chExt cx="5760" cy="180"/>
            </a:xfrm>
          </p:grpSpPr>
          <p:sp>
            <p:nvSpPr>
              <p:cNvPr id="21" name="Rechthoek 8"/>
              <p:cNvSpPr>
                <a:spLocks noChangeArrowheads="1"/>
              </p:cNvSpPr>
              <p:nvPr userDrawn="1"/>
            </p:nvSpPr>
            <p:spPr bwMode="auto">
              <a:xfrm flipV="1">
                <a:off x="0" y="4140"/>
                <a:ext cx="5760" cy="180"/>
              </a:xfrm>
              <a:prstGeom prst="rect">
                <a:avLst/>
              </a:prstGeom>
              <a:solidFill>
                <a:srgbClr val="002F51">
                  <a:alpha val="49804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Rechthoek 9"/>
              <p:cNvSpPr>
                <a:spLocks noChangeArrowheads="1"/>
              </p:cNvSpPr>
              <p:nvPr userDrawn="1"/>
            </p:nvSpPr>
            <p:spPr bwMode="auto">
              <a:xfrm>
                <a:off x="0" y="4140"/>
                <a:ext cx="5760" cy="29"/>
              </a:xfrm>
              <a:prstGeom prst="rect">
                <a:avLst/>
              </a:prstGeom>
              <a:solidFill>
                <a:srgbClr val="00499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C8AB8BE2-5CE9-41F3-A683-354BAB798A9A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71813" y="6643688"/>
            <a:ext cx="2895600" cy="2143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smtClean="0"/>
              <a:t>E-Loket® Vastgoedinformatie</a:t>
            </a:r>
            <a:endParaRPr lang="nl-NL"/>
          </a:p>
        </p:txBody>
      </p:sp>
      <p:sp>
        <p:nvSpPr>
          <p:cNvPr id="23" name="Tijdelijke aanduiding voor titel 22"/>
          <p:cNvSpPr>
            <a:spLocks noGrp="1"/>
          </p:cNvSpPr>
          <p:nvPr>
            <p:ph type="title"/>
          </p:nvPr>
        </p:nvSpPr>
        <p:spPr>
          <a:xfrm>
            <a:off x="-32" y="-16"/>
            <a:ext cx="8229600" cy="1052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24" name="Tijdelijke aanduiding voor tekst 23"/>
          <p:cNvSpPr>
            <a:spLocks noGrp="1"/>
          </p:cNvSpPr>
          <p:nvPr>
            <p:ph type="body" idx="1"/>
          </p:nvPr>
        </p:nvSpPr>
        <p:spPr>
          <a:xfrm>
            <a:off x="285720" y="1364974"/>
            <a:ext cx="8643998" cy="5207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</p:sldLayoutIdLst>
  <p:transition>
    <p:strips dir="rd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kern="1200">
          <a:solidFill>
            <a:srgbClr val="002F5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4990"/>
          </a:solidFill>
          <a:effectLst>
            <a:outerShdw blurRad="38100" dist="38100" dir="2700000" algn="tl">
              <a:srgbClr val="C0C0C0"/>
            </a:outerShdw>
          </a:effectLst>
          <a:latin typeface="Gill Alt One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4990"/>
          </a:solidFill>
          <a:effectLst>
            <a:outerShdw blurRad="38100" dist="38100" dir="2700000" algn="tl">
              <a:srgbClr val="C0C0C0"/>
            </a:outerShdw>
          </a:effectLst>
          <a:latin typeface="Gill Alt One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4990"/>
          </a:solidFill>
          <a:effectLst>
            <a:outerShdw blurRad="38100" dist="38100" dir="2700000" algn="tl">
              <a:srgbClr val="C0C0C0"/>
            </a:outerShdw>
          </a:effectLst>
          <a:latin typeface="Gill Alt One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4990"/>
          </a:solidFill>
          <a:effectLst>
            <a:outerShdw blurRad="38100" dist="38100" dir="2700000" algn="tl">
              <a:srgbClr val="C0C0C0"/>
            </a:outerShdw>
          </a:effectLst>
          <a:latin typeface="Gill Alt One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4990"/>
          </a:solidFill>
          <a:effectLst>
            <a:outerShdw blurRad="38100" dist="38100" dir="2700000" algn="tl">
              <a:srgbClr val="C0C0C0"/>
            </a:outerShdw>
          </a:effectLst>
          <a:latin typeface="Gill Alt One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4990"/>
          </a:solidFill>
          <a:effectLst>
            <a:outerShdw blurRad="38100" dist="38100" dir="2700000" algn="tl">
              <a:srgbClr val="C0C0C0"/>
            </a:outerShdw>
          </a:effectLst>
          <a:latin typeface="Gill Alt One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4990"/>
          </a:solidFill>
          <a:effectLst>
            <a:outerShdw blurRad="38100" dist="38100" dir="2700000" algn="tl">
              <a:srgbClr val="C0C0C0"/>
            </a:outerShdw>
          </a:effectLst>
          <a:latin typeface="Gill Alt One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4990"/>
          </a:solidFill>
          <a:effectLst>
            <a:outerShdw blurRad="38100" dist="38100" dir="2700000" algn="tl">
              <a:srgbClr val="C0C0C0"/>
            </a:outerShdw>
          </a:effectLst>
          <a:latin typeface="Gill Alt One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7191B"/>
        </a:buClr>
        <a:buSzPct val="120000"/>
        <a:buFont typeface="Gill Alt One MT" pitchFamily="34" charset="0"/>
        <a:buChar char="•"/>
        <a:defRPr sz="3200" kern="1200">
          <a:solidFill>
            <a:srgbClr val="002F5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7191B"/>
        </a:buClr>
        <a:buFont typeface="Gill Alt One MT" pitchFamily="34" charset="0"/>
        <a:buChar char="–"/>
        <a:defRPr sz="2400" kern="1200">
          <a:solidFill>
            <a:srgbClr val="002F5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7191B"/>
        </a:buClr>
        <a:buFont typeface="Gill Alt One MT" pitchFamily="34" charset="0"/>
        <a:buChar char="*"/>
        <a:defRPr sz="2000" kern="1200">
          <a:solidFill>
            <a:srgbClr val="002F5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7191B"/>
        </a:buClr>
        <a:buFont typeface="Gill Alt One MT" pitchFamily="34" charset="0"/>
        <a:buChar char="-"/>
        <a:defRPr kern="1200">
          <a:solidFill>
            <a:srgbClr val="002F5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2F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Vastgoedinformatie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Workflow</a:t>
            </a:r>
            <a:r>
              <a:rPr lang="nl-BE" dirty="0" smtClean="0"/>
              <a:t> </a:t>
            </a:r>
            <a:r>
              <a:rPr lang="nl-BE" dirty="0"/>
              <a:t>en </a:t>
            </a:r>
            <a:r>
              <a:rPr lang="nl-BE" dirty="0" err="1"/>
              <a:t>E-Loket</a:t>
            </a:r>
            <a:r>
              <a:rPr lang="nl-BE" dirty="0" smtClean="0"/>
              <a:t>®</a:t>
            </a:r>
            <a:endParaRPr lang="nl-BE" dirty="0"/>
          </a:p>
        </p:txBody>
      </p:sp>
      <p:pic>
        <p:nvPicPr>
          <p:cNvPr id="4" name="Afbeelding 3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71400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Toegang </a:t>
            </a:r>
            <a:r>
              <a:rPr lang="nl-BE" dirty="0" err="1" smtClean="0"/>
              <a:t>E-Loket</a:t>
            </a:r>
            <a:r>
              <a:rPr lang="nl-BE" dirty="0" smtClean="0"/>
              <a:t>®</a:t>
            </a:r>
            <a:r>
              <a:rPr lang="nl-BE" i="1" dirty="0" smtClean="0"/>
              <a:t> </a:t>
            </a:r>
            <a:r>
              <a:rPr lang="nl-BE" dirty="0" smtClean="0"/>
              <a:t>Vastgoedinformatie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Bevestigingsmails </a:t>
            </a:r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30FA-E995-4797-A085-EC3E1D81E831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6455359" cy="20162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Afbeelding 7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Attest aanvragen</a:t>
            </a:r>
            <a:endParaRPr lang="nl-BE" dirty="0"/>
          </a:p>
        </p:txBody>
      </p:sp>
      <p:pic>
        <p:nvPicPr>
          <p:cNvPr id="4" name="Afbeelding 4" descr="notaris-vastgoedmakela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1333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tmabevents.be/assets/eid-kaartle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060848"/>
            <a:ext cx="1656184" cy="220824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Aanvragen vastgoedinformatie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Aanmelden via </a:t>
            </a:r>
            <a:r>
              <a:rPr lang="nl-BE" dirty="0" err="1" smtClean="0"/>
              <a:t>eID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7AF0-858F-41D6-8FE8-A1E2E0194EFB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8" name="Afbeelding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93096"/>
            <a:ext cx="2160240" cy="1080120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9792" y="4941168"/>
            <a:ext cx="2088232" cy="1152128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04864"/>
            <a:ext cx="5268585" cy="18002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" name="Afbeelding 9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Aanvragen vastgoedinformatie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7BB1-3BB4-4BC3-824C-9F90A07DC37E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9" name="Afbeelding 8"/>
          <p:cNvPicPr/>
          <p:nvPr/>
        </p:nvPicPr>
        <p:blipFill rotWithShape="1">
          <a:blip r:embed="rId2" cstate="print"/>
          <a:srcRect t="15418" r="43893" b="23652"/>
          <a:stretch/>
        </p:blipFill>
        <p:spPr bwMode="auto">
          <a:xfrm>
            <a:off x="683568" y="1844824"/>
            <a:ext cx="7056784" cy="41764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Aanvragen vastgoedinformatie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6230-53A3-480C-A1D6-E48BDECC8A8A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8" name="Afbeelding 7"/>
          <p:cNvPicPr/>
          <p:nvPr/>
        </p:nvPicPr>
        <p:blipFill rotWithShape="1">
          <a:blip r:embed="rId2" cstate="print"/>
          <a:srcRect t="16967" r="72225" b="50898"/>
          <a:stretch/>
        </p:blipFill>
        <p:spPr bwMode="auto">
          <a:xfrm>
            <a:off x="467544" y="1556792"/>
            <a:ext cx="3816424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7784" y="3356992"/>
            <a:ext cx="5362575" cy="2200275"/>
          </a:xfrm>
          <a:prstGeom prst="rect">
            <a:avLst/>
          </a:prstGeom>
        </p:spPr>
      </p:pic>
      <p:pic>
        <p:nvPicPr>
          <p:cNvPr id="7" name="Afbeelding 6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Aanvragen vastgoedinformatie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Attest via mail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1EB2-7746-4DDB-B530-B478C6A3E35B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005013"/>
            <a:ext cx="7696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Persoonlijke pagina</a:t>
            </a:r>
            <a:endParaRPr lang="nl-BE" dirty="0"/>
          </a:p>
        </p:txBody>
      </p:sp>
      <p:pic>
        <p:nvPicPr>
          <p:cNvPr id="6" name="Afbeelding 5" descr="medewerk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573016"/>
            <a:ext cx="1795463" cy="1843088"/>
          </a:xfrm>
          <a:prstGeom prst="rect">
            <a:avLst/>
          </a:prstGeom>
        </p:spPr>
      </p:pic>
      <p:pic>
        <p:nvPicPr>
          <p:cNvPr id="4" name="Afbeelding 3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142875" y="6643688"/>
            <a:ext cx="2133600" cy="214312"/>
          </a:xfrm>
        </p:spPr>
        <p:txBody>
          <a:bodyPr/>
          <a:lstStyle/>
          <a:p>
            <a:fld id="{4D43706D-D96F-4ACA-8E83-15B3228CD4E1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>
          <a:xfrm>
            <a:off x="3071813" y="6643688"/>
            <a:ext cx="2895600" cy="214312"/>
          </a:xfrm>
        </p:spPr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Persoonlijke pagina notaris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Beheer contacten</a:t>
            </a:r>
          </a:p>
          <a:p>
            <a:pPr lvl="1"/>
            <a:r>
              <a:rPr lang="nl-BE" dirty="0" smtClean="0"/>
              <a:t>Rechten geven aan de medewerkers zodat ze ook aanvragen kunnen boeken</a:t>
            </a:r>
          </a:p>
          <a:p>
            <a:pPr lvl="1"/>
            <a:r>
              <a:rPr lang="nl-BE" dirty="0" smtClean="0"/>
              <a:t>Mogelijkheid om volmacht te geven aan medewerkers zodat ze ook andere contacten kunnen toevoegen</a:t>
            </a:r>
          </a:p>
          <a:p>
            <a:r>
              <a:rPr lang="nl-BE" dirty="0" smtClean="0"/>
              <a:t>‘Mijn activiteiten’</a:t>
            </a:r>
          </a:p>
          <a:p>
            <a:pPr lvl="1"/>
            <a:r>
              <a:rPr lang="nl-BE" dirty="0" smtClean="0"/>
              <a:t>Lopende aanvragen opvolgen</a:t>
            </a:r>
          </a:p>
          <a:p>
            <a:pPr lvl="1"/>
            <a:r>
              <a:rPr lang="nl-BE" dirty="0" smtClean="0"/>
              <a:t>Afgehandelde aanvragen raadplegen</a:t>
            </a:r>
            <a:endParaRPr lang="nl-BE" dirty="0"/>
          </a:p>
        </p:txBody>
      </p:sp>
      <p:pic>
        <p:nvPicPr>
          <p:cNvPr id="6" name="Afbeelding 5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tmabevents.be/assets/eid-kaartle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5"/>
            <a:ext cx="1656184" cy="220824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Aanmelden op persoonlijke pagina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Aanmelden via </a:t>
            </a:r>
            <a:r>
              <a:rPr lang="nl-BE" dirty="0" err="1" smtClean="0"/>
              <a:t>eID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6612-4F7F-4FDD-BE95-7601C2AD38E4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3" cstate="print"/>
          <a:srcRect t="69403" r="68505"/>
          <a:stretch>
            <a:fillRect/>
          </a:stretch>
        </p:blipFill>
        <p:spPr>
          <a:xfrm>
            <a:off x="3059832" y="2708920"/>
            <a:ext cx="3168352" cy="50405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Afbeelding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9832" y="3573016"/>
            <a:ext cx="2088232" cy="1008112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9832" y="5013176"/>
            <a:ext cx="2088232" cy="1152128"/>
          </a:xfrm>
          <a:prstGeom prst="rect">
            <a:avLst/>
          </a:prstGeom>
        </p:spPr>
      </p:pic>
      <p:sp>
        <p:nvSpPr>
          <p:cNvPr id="12" name="PIJL-OMLAAG 11"/>
          <p:cNvSpPr/>
          <p:nvPr/>
        </p:nvSpPr>
        <p:spPr>
          <a:xfrm>
            <a:off x="4283968" y="3284984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LAAG 12"/>
          <p:cNvSpPr/>
          <p:nvPr/>
        </p:nvSpPr>
        <p:spPr>
          <a:xfrm>
            <a:off x="4283968" y="465313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‘Mijn contactgegevens’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‘Mijn contactgegevens’</a:t>
            </a:r>
          </a:p>
          <a:p>
            <a:pPr lvl="1"/>
            <a:r>
              <a:rPr lang="nl-BE" dirty="0" smtClean="0"/>
              <a:t>Gegevens van organisatie zoals ingegeven in het </a:t>
            </a:r>
            <a:r>
              <a:rPr lang="nl-BE" dirty="0" err="1" smtClean="0"/>
              <a:t>e-loket</a:t>
            </a:r>
            <a:endParaRPr lang="nl-BE" dirty="0" smtClean="0"/>
          </a:p>
          <a:p>
            <a:pPr lvl="1"/>
            <a:r>
              <a:rPr lang="nl-BE" dirty="0" smtClean="0"/>
              <a:t>Contacten van medewerkers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EB00-FCB1-49C3-968A-8791253AC11F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grpSp>
        <p:nvGrpSpPr>
          <p:cNvPr id="7" name="Groep 6"/>
          <p:cNvGrpSpPr/>
          <p:nvPr/>
        </p:nvGrpSpPr>
        <p:grpSpPr>
          <a:xfrm>
            <a:off x="395536" y="2996952"/>
            <a:ext cx="8296275" cy="2511110"/>
            <a:chOff x="395536" y="1844824"/>
            <a:chExt cx="8296275" cy="2511110"/>
          </a:xfrm>
        </p:grpSpPr>
        <p:pic>
          <p:nvPicPr>
            <p:cNvPr id="8" name="Afbeelding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1844824"/>
              <a:ext cx="8296275" cy="25111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al 8"/>
            <p:cNvSpPr/>
            <p:nvPr/>
          </p:nvSpPr>
          <p:spPr>
            <a:xfrm>
              <a:off x="611560" y="2060848"/>
              <a:ext cx="1440160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0" name="Afbeelding 9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72521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err="1" smtClean="0"/>
              <a:t>E-Loket</a:t>
            </a:r>
            <a:r>
              <a:rPr lang="nl-BE" dirty="0" smtClean="0"/>
              <a:t>®</a:t>
            </a:r>
            <a:r>
              <a:rPr lang="nl-BE" i="1" dirty="0" smtClean="0"/>
              <a:t> </a:t>
            </a:r>
            <a:r>
              <a:rPr lang="nl-BE" dirty="0" smtClean="0"/>
              <a:t>Vastgoedinformatie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Voordelen </a:t>
            </a:r>
            <a:r>
              <a:rPr lang="nl-BE" dirty="0" err="1" smtClean="0"/>
              <a:t>e-Loket</a:t>
            </a:r>
            <a:r>
              <a:rPr lang="nl-BE" dirty="0" smtClean="0"/>
              <a:t>® voor notaris- en </a:t>
            </a:r>
            <a:r>
              <a:rPr lang="nl-BE" dirty="0" err="1" smtClean="0"/>
              <a:t>immokantoren</a:t>
            </a:r>
            <a:endParaRPr lang="nl-BE" dirty="0" smtClean="0"/>
          </a:p>
          <a:p>
            <a:pPr lvl="1"/>
            <a:r>
              <a:rPr lang="nl-BE" dirty="0" smtClean="0"/>
              <a:t>Registratie 24u/24u</a:t>
            </a:r>
          </a:p>
          <a:p>
            <a:pPr lvl="1"/>
            <a:r>
              <a:rPr lang="nl-BE" dirty="0" smtClean="0"/>
              <a:t>Aanvraag zit meteen in systeem van het stad</a:t>
            </a:r>
          </a:p>
          <a:p>
            <a:pPr lvl="1"/>
            <a:r>
              <a:rPr lang="nl-BE" dirty="0" smtClean="0"/>
              <a:t>Opvolging van het attest</a:t>
            </a:r>
          </a:p>
          <a:p>
            <a:pPr lvl="1"/>
            <a:r>
              <a:rPr lang="nl-BE" dirty="0" smtClean="0"/>
              <a:t>Attest digitaal </a:t>
            </a:r>
          </a:p>
          <a:p>
            <a:pPr lvl="1"/>
            <a:r>
              <a:rPr lang="nl-BE" dirty="0" smtClean="0"/>
              <a:t>Historiek</a:t>
            </a:r>
          </a:p>
          <a:p>
            <a:pPr lvl="1"/>
            <a:r>
              <a:rPr lang="nl-BE" dirty="0" smtClean="0"/>
              <a:t>Attest kan aangevraagd worden door elke medewerker in naam van het ‘kantoor’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D928-2538-45EB-8A82-048C477AD9CD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 dirty="0"/>
          </a:p>
        </p:txBody>
      </p:sp>
      <p:pic>
        <p:nvPicPr>
          <p:cNvPr id="6" name="Afbeelding 5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09" y="5391033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Beheer contacten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Nieuwe contacten toevoegen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90A-B3DD-4F35-8E9E-E4ABE89DB33C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683568" y="2348880"/>
            <a:ext cx="7254577" cy="3480786"/>
            <a:chOff x="251520" y="2204864"/>
            <a:chExt cx="7254577" cy="3480786"/>
          </a:xfrm>
        </p:grpSpPr>
        <p:pic>
          <p:nvPicPr>
            <p:cNvPr id="7" name="Afbeelding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640" y="3573016"/>
              <a:ext cx="6174457" cy="211263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grpSp>
          <p:nvGrpSpPr>
            <p:cNvPr id="8" name="Groep 8"/>
            <p:cNvGrpSpPr/>
            <p:nvPr/>
          </p:nvGrpSpPr>
          <p:grpSpPr>
            <a:xfrm>
              <a:off x="251520" y="2204864"/>
              <a:ext cx="4752528" cy="2088232"/>
              <a:chOff x="251520" y="2204864"/>
              <a:chExt cx="4752528" cy="2088232"/>
            </a:xfrm>
          </p:grpSpPr>
          <p:pic>
            <p:nvPicPr>
              <p:cNvPr id="9" name="Afbeelding 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1520" y="2204864"/>
                <a:ext cx="4752528" cy="1627869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0" name="Gekromde PIJL-RECHTS 9"/>
              <p:cNvSpPr/>
              <p:nvPr/>
            </p:nvSpPr>
            <p:spPr>
              <a:xfrm>
                <a:off x="683568" y="3573016"/>
                <a:ext cx="432048" cy="720080"/>
              </a:xfrm>
              <a:prstGeom prst="curvedRightArrow">
                <a:avLst>
                  <a:gd name="adj1" fmla="val 25000"/>
                  <a:gd name="adj2" fmla="val 101322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1" name="Afbeelding 10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18839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Beheer contacten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Overzicht contacten en indien nodig:</a:t>
            </a:r>
          </a:p>
          <a:p>
            <a:pPr lvl="1"/>
            <a:r>
              <a:rPr lang="nl-BE" dirty="0" smtClean="0"/>
              <a:t>Rechten aanpassen van contact</a:t>
            </a:r>
          </a:p>
          <a:p>
            <a:pPr lvl="1"/>
            <a:r>
              <a:rPr lang="nl-BE" dirty="0" smtClean="0"/>
              <a:t>Contact verwijderen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B80A-160F-492C-AF1A-A1FAB99C69FF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8" name="Afbeelding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6264696" cy="24482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373216"/>
            <a:ext cx="2728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941168"/>
            <a:ext cx="264029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Profiel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Het is mogelijk om meerdere profielen te hebben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FE7E-968B-41B6-B8E0-74FE667979F5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8" name="Afbeelding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8352928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171400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Mijn activiteiten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BD3D-8A26-42CF-B63D-B665BD4BF071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539552" y="1700808"/>
            <a:ext cx="7344816" cy="2448272"/>
            <a:chOff x="539552" y="1700808"/>
            <a:chExt cx="7344816" cy="2448272"/>
          </a:xfrm>
        </p:grpSpPr>
        <p:pic>
          <p:nvPicPr>
            <p:cNvPr id="6" name="Afbeelding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1700808"/>
              <a:ext cx="7344816" cy="24482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al 8"/>
            <p:cNvSpPr/>
            <p:nvPr/>
          </p:nvSpPr>
          <p:spPr>
            <a:xfrm>
              <a:off x="611560" y="2060848"/>
              <a:ext cx="1440160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b="48287"/>
          <a:stretch>
            <a:fillRect/>
          </a:stretch>
        </p:blipFill>
        <p:spPr bwMode="auto">
          <a:xfrm>
            <a:off x="539552" y="4437112"/>
            <a:ext cx="73723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80" y="-14388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Detail van een activiteit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56E7-AE35-446E-AD6C-DBDF678E228F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6959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E-Loket</a:t>
            </a:r>
            <a:r>
              <a:rPr lang="nl-BE" dirty="0"/>
              <a:t>®</a:t>
            </a:r>
            <a:r>
              <a:rPr lang="nl-BE" i="1" dirty="0"/>
              <a:t> </a:t>
            </a:r>
            <a:r>
              <a:rPr lang="nl-BE" dirty="0"/>
              <a:t>Vastgoedinformatie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118839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E-Loket</a:t>
            </a:r>
            <a:r>
              <a:rPr lang="nl-BE" dirty="0"/>
              <a:t>®</a:t>
            </a:r>
            <a:r>
              <a:rPr lang="nl-BE" i="1" dirty="0"/>
              <a:t> </a:t>
            </a:r>
            <a:r>
              <a:rPr lang="nl-BE" dirty="0"/>
              <a:t>Vastgoedinformatie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71400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err="1" smtClean="0"/>
              <a:t>E-Loket</a:t>
            </a:r>
            <a:r>
              <a:rPr lang="nl-BE" dirty="0" smtClean="0"/>
              <a:t>®</a:t>
            </a:r>
            <a:r>
              <a:rPr lang="nl-BE" i="1" dirty="0" smtClean="0"/>
              <a:t> </a:t>
            </a:r>
            <a:r>
              <a:rPr lang="nl-BE" dirty="0" smtClean="0"/>
              <a:t>Vastgoedinformatie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Werking </a:t>
            </a:r>
            <a:r>
              <a:rPr lang="nl-BE" dirty="0" err="1" smtClean="0"/>
              <a:t>e-Loket</a:t>
            </a:r>
            <a:r>
              <a:rPr lang="nl-BE" dirty="0" smtClean="0"/>
              <a:t>® </a:t>
            </a:r>
          </a:p>
          <a:p>
            <a:pPr lvl="1"/>
            <a:r>
              <a:rPr lang="nl-BE" dirty="0" err="1" smtClean="0"/>
              <a:t>Éénmalig</a:t>
            </a:r>
            <a:r>
              <a:rPr lang="nl-BE" dirty="0" smtClean="0"/>
              <a:t> toegang vragen voor kantoor</a:t>
            </a:r>
          </a:p>
          <a:p>
            <a:pPr lvl="1"/>
            <a:r>
              <a:rPr lang="nl-BE" dirty="0" smtClean="0"/>
              <a:t>Mogelijkheid om medewerkers te registreren</a:t>
            </a:r>
          </a:p>
          <a:p>
            <a:pPr lvl="1"/>
            <a:r>
              <a:rPr lang="nl-BE" dirty="0" smtClean="0"/>
              <a:t>Attesten aanvragen</a:t>
            </a:r>
          </a:p>
          <a:p>
            <a:pPr lvl="1"/>
            <a:endParaRPr lang="nl-BE" dirty="0" smtClean="0"/>
          </a:p>
          <a:p>
            <a:pPr lvl="1">
              <a:buNone/>
            </a:pP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smtClean="0"/>
              <a:t>via </a:t>
            </a:r>
            <a:r>
              <a:rPr lang="nl-BE" dirty="0" err="1" smtClean="0"/>
              <a:t>eID</a:t>
            </a:r>
            <a:r>
              <a:rPr lang="nl-BE" dirty="0" smtClean="0"/>
              <a:t> !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BC4-0AFB-4488-93D7-70FB31F79F01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6" name="Picture 4" descr="http://www.tmabevents.be/assets/eid-kaartle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56992"/>
            <a:ext cx="1656184" cy="2208246"/>
          </a:xfrm>
          <a:prstGeom prst="rect">
            <a:avLst/>
          </a:prstGeom>
          <a:noFill/>
        </p:spPr>
      </p:pic>
      <p:pic>
        <p:nvPicPr>
          <p:cNvPr id="7" name="Afbeelding 6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42" y="53448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Toegang vragen</a:t>
            </a:r>
            <a:endParaRPr lang="nl-BE" dirty="0"/>
          </a:p>
        </p:txBody>
      </p:sp>
      <p:pic>
        <p:nvPicPr>
          <p:cNvPr id="7" name="Afbeelding 6" descr="sleu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35699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-26987"/>
            <a:ext cx="8244408" cy="1079724"/>
          </a:xfrm>
        </p:spPr>
        <p:txBody>
          <a:bodyPr/>
          <a:lstStyle/>
          <a:p>
            <a:r>
              <a:rPr lang="nl-BE" dirty="0" smtClean="0"/>
              <a:t>Toegang </a:t>
            </a:r>
            <a:r>
              <a:rPr lang="nl-BE" dirty="0" err="1" smtClean="0"/>
              <a:t>E-Loket</a:t>
            </a:r>
            <a:r>
              <a:rPr lang="nl-BE" dirty="0" smtClean="0"/>
              <a:t>®</a:t>
            </a:r>
            <a:r>
              <a:rPr lang="nl-BE" i="1" dirty="0" smtClean="0"/>
              <a:t> </a:t>
            </a:r>
            <a:r>
              <a:rPr lang="nl-BE" dirty="0" smtClean="0"/>
              <a:t>Vastgoedinformatie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2B4F-21F6-4537-BF41-3A79C7953379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711365" cy="365452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Afbeelding 5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85" y="5373216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Toegang </a:t>
            </a:r>
            <a:r>
              <a:rPr lang="nl-BE" dirty="0" err="1" smtClean="0"/>
              <a:t>E-Loket</a:t>
            </a:r>
            <a:r>
              <a:rPr lang="nl-BE" dirty="0" smtClean="0"/>
              <a:t>®</a:t>
            </a:r>
            <a:r>
              <a:rPr lang="nl-BE" i="1" dirty="0" smtClean="0"/>
              <a:t> </a:t>
            </a:r>
            <a:r>
              <a:rPr lang="nl-BE" dirty="0" smtClean="0"/>
              <a:t>Vastgoedinformatie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218F-4420-4E11-A6E1-63BE78405C1B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 b="27968"/>
          <a:stretch>
            <a:fillRect/>
          </a:stretch>
        </p:blipFill>
        <p:spPr>
          <a:xfrm>
            <a:off x="179512" y="1340768"/>
            <a:ext cx="5760720" cy="4751280"/>
          </a:xfrm>
          <a:prstGeom prst="rect">
            <a:avLst/>
          </a:prstGeom>
        </p:spPr>
      </p:pic>
      <p:pic>
        <p:nvPicPr>
          <p:cNvPr id="7" name="Afbeelding 6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Toegang </a:t>
            </a:r>
            <a:r>
              <a:rPr lang="nl-BE" dirty="0" err="1" smtClean="0"/>
              <a:t>E-Loket</a:t>
            </a:r>
            <a:r>
              <a:rPr lang="nl-BE" dirty="0" smtClean="0"/>
              <a:t>®</a:t>
            </a:r>
            <a:r>
              <a:rPr lang="nl-BE" i="1" dirty="0" smtClean="0"/>
              <a:t> </a:t>
            </a:r>
            <a:r>
              <a:rPr lang="nl-BE" dirty="0" smtClean="0"/>
              <a:t>Vastgoedinformatie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5798-1F08-47DD-9439-853B1EFBFD77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 t="70940"/>
          <a:stretch>
            <a:fillRect/>
          </a:stretch>
        </p:blipFill>
        <p:spPr>
          <a:xfrm>
            <a:off x="323528" y="2924944"/>
            <a:ext cx="5760720" cy="1916832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2" cstate="print"/>
          <a:srcRect b="92358"/>
          <a:stretch>
            <a:fillRect/>
          </a:stretch>
        </p:blipFill>
        <p:spPr>
          <a:xfrm>
            <a:off x="179512" y="1700808"/>
            <a:ext cx="5760720" cy="504056"/>
          </a:xfrm>
          <a:prstGeom prst="rect">
            <a:avLst/>
          </a:prstGeom>
        </p:spPr>
      </p:pic>
      <p:sp>
        <p:nvSpPr>
          <p:cNvPr id="8" name="PIJL-OMLAAG 7"/>
          <p:cNvSpPr/>
          <p:nvPr/>
        </p:nvSpPr>
        <p:spPr>
          <a:xfrm>
            <a:off x="4932040" y="2276872"/>
            <a:ext cx="216024" cy="432048"/>
          </a:xfrm>
          <a:prstGeom prst="down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2339752" y="4509120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-26987"/>
            <a:ext cx="8244408" cy="1079724"/>
          </a:xfrm>
        </p:spPr>
        <p:txBody>
          <a:bodyPr/>
          <a:lstStyle/>
          <a:p>
            <a:r>
              <a:rPr lang="nl-BE" dirty="0" smtClean="0"/>
              <a:t>Toegang </a:t>
            </a:r>
            <a:r>
              <a:rPr lang="nl-BE" dirty="0" err="1" smtClean="0"/>
              <a:t>E-Loket</a:t>
            </a:r>
            <a:r>
              <a:rPr lang="nl-BE" dirty="0" smtClean="0"/>
              <a:t>®</a:t>
            </a:r>
            <a:r>
              <a:rPr lang="nl-BE" i="1" dirty="0" smtClean="0"/>
              <a:t> </a:t>
            </a:r>
            <a:r>
              <a:rPr lang="nl-BE" dirty="0" smtClean="0"/>
              <a:t>Vastgoedinformatie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634C-E570-4270-B87C-71B1D13CD3EB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3275856" cy="4991497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3491880" y="6021288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281761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Toegang </a:t>
            </a:r>
            <a:r>
              <a:rPr lang="nl-BE" dirty="0" err="1" smtClean="0"/>
              <a:t>E-Loket</a:t>
            </a:r>
            <a:r>
              <a:rPr lang="nl-BE" dirty="0" smtClean="0"/>
              <a:t>®</a:t>
            </a:r>
            <a:r>
              <a:rPr lang="nl-BE" i="1" dirty="0" smtClean="0"/>
              <a:t> </a:t>
            </a:r>
            <a:r>
              <a:rPr lang="nl-BE" dirty="0" smtClean="0"/>
              <a:t>Vastgoedinformatie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BE" dirty="0" smtClean="0"/>
              <a:t>Bevestigingsmails </a:t>
            </a:r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30FA-E995-4797-A085-EC3E1D81E831}" type="datetime1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E-Loket® Vastgoedinformatie</a:t>
            </a:r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6410325" cy="15144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Afbeelding 6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353769"/>
            <a:ext cx="1714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vi sjabloon Office 2007 teksttitel bovenaa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evi bedrijfspresentatie diamodel">
      <a:majorFont>
        <a:latin typeface="Gill Alt One MT"/>
        <a:ea typeface=""/>
        <a:cs typeface=""/>
      </a:majorFont>
      <a:minorFont>
        <a:latin typeface="Gill Alt One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Cevi sjabloon Office 2007 teksttitel bovenaan</Template>
  <TotalTime>831</TotalTime>
  <Words>300</Words>
  <Application>Microsoft Office PowerPoint</Application>
  <PresentationFormat>Diavoorstelling (4:3)</PresentationFormat>
  <Paragraphs>106</Paragraphs>
  <Slides>26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Gill Alt One MT</vt:lpstr>
      <vt:lpstr>Wingdings</vt:lpstr>
      <vt:lpstr>Cevi sjabloon Office 2007 teksttitel bovenaan</vt:lpstr>
      <vt:lpstr>Document</vt:lpstr>
      <vt:lpstr>Vastgoedinformatie</vt:lpstr>
      <vt:lpstr>E-Loket® Vastgoedinformatie</vt:lpstr>
      <vt:lpstr>E-Loket® Vastgoedinformatie</vt:lpstr>
      <vt:lpstr>Toegang vragen</vt:lpstr>
      <vt:lpstr>Toegang E-Loket® Vastgoedinformatie</vt:lpstr>
      <vt:lpstr>Toegang E-Loket® Vastgoedinformatie</vt:lpstr>
      <vt:lpstr>Toegang E-Loket® Vastgoedinformatie</vt:lpstr>
      <vt:lpstr>Toegang E-Loket® Vastgoedinformatie</vt:lpstr>
      <vt:lpstr>Toegang E-Loket® Vastgoedinformatie</vt:lpstr>
      <vt:lpstr>Toegang E-Loket® Vastgoedinformatie</vt:lpstr>
      <vt:lpstr>Attest aanvragen</vt:lpstr>
      <vt:lpstr>Aanvragen vastgoedinformatie</vt:lpstr>
      <vt:lpstr>Aanvragen vastgoedinformatie</vt:lpstr>
      <vt:lpstr>Aanvragen vastgoedinformatie</vt:lpstr>
      <vt:lpstr>Aanvragen vastgoedinformatie</vt:lpstr>
      <vt:lpstr>Persoonlijke pagina</vt:lpstr>
      <vt:lpstr>Persoonlijke pagina notaris</vt:lpstr>
      <vt:lpstr>Aanmelden op persoonlijke pagina</vt:lpstr>
      <vt:lpstr>‘Mijn contactgegevens’</vt:lpstr>
      <vt:lpstr>Beheer contacten</vt:lpstr>
      <vt:lpstr>Beheer contacten</vt:lpstr>
      <vt:lpstr>Profiel</vt:lpstr>
      <vt:lpstr>Mijn activiteiten</vt:lpstr>
      <vt:lpstr>Detail van een activiteit</vt:lpstr>
      <vt:lpstr>E-Loket® Vastgoedinformatie</vt:lpstr>
      <vt:lpstr>E-Loket® Vastgoedinformatie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Katleen Rogiers</dc:creator>
  <cp:lastModifiedBy>Bliki Karen</cp:lastModifiedBy>
  <cp:revision>68</cp:revision>
  <dcterms:created xsi:type="dcterms:W3CDTF">2012-09-24T14:25:04Z</dcterms:created>
  <dcterms:modified xsi:type="dcterms:W3CDTF">2017-04-27T11:38:34Z</dcterms:modified>
</cp:coreProperties>
</file>